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Nuni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regular.fntdata"/><Relationship Id="rId50" Type="http://schemas.openxmlformats.org/officeDocument/2006/relationships/slide" Target="slides/slide45.xml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c2e55aa1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c2e55aa1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c2e55aa1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c2e55aa1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7f23aea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7f23aea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f23ae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f23ae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7f23aea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7f23aea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a1fbbda86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a1fbbda86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a1fbbda86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a1fbbda86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a1fbbda86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a1fbbda86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bebd1c0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bebd1c0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c2e55aa1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c2e55aa1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1fbbda86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1fbbda86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c2e55aa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c2e55aa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2e55aa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2e55aa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2e55aa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2e55aa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c2e55aa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c2e55aa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c2e55aa1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c2e55aa1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f23aeae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7f23aeae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7f23aea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7f23aea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f23aea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7f23aea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7f23aeae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7f23aea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7f23aeae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7f23aea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ebd1c0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ebd1c0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7f23aeae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7f23aeae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7f23aeae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7f23aeae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7f23aeae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7f23aeae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7f23aeae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7f23aeae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f23aea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7f23aea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7f23aeae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7f23aeae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7f23aeae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7f23aeae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7f23aeae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7f23aeae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7f23aea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7f23aea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f23aeae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7f23aeae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c2e55aa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c2e55aa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7f23aeae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7f23aeae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7f23aeae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7f23aeae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c2e55aa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c2e55aa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7f23aeae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7f23aeae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7f23aeae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7f23aeae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7f23aeae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7f23aeae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2e55aa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2e55aa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c2e55aa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c2e55aa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7f23aeae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7f23aeae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c2e55aa1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c2e55aa1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c2e55aa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c2e55aa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mponents101.com/modules/l293n-motor-driver-module" TargetMode="External"/><Relationship Id="rId4" Type="http://schemas.openxmlformats.org/officeDocument/2006/relationships/hyperlink" Target="https://thingspeak.com/" TargetMode="External"/><Relationship Id="rId5" Type="http://schemas.openxmlformats.org/officeDocument/2006/relationships/hyperlink" Target="https://www.codeproject.com/Articles/845538/An-Introduction-to-ThingSpeak" TargetMode="External"/><Relationship Id="rId6" Type="http://schemas.openxmlformats.org/officeDocument/2006/relationships/hyperlink" Target="https://developer.mozilla.org/en-US/docs/Web/HTTP/Overview" TargetMode="External"/><Relationship Id="rId7" Type="http://schemas.openxmlformats.org/officeDocument/2006/relationships/hyperlink" Target="https://www.webopedia.com/definitions/802-11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webopedia.com/definitions/802-11/" TargetMode="External"/><Relationship Id="rId4" Type="http://schemas.openxmlformats.org/officeDocument/2006/relationships/hyperlink" Target="https://mqtt.org/" TargetMode="External"/><Relationship Id="rId5" Type="http://schemas.openxmlformats.org/officeDocument/2006/relationships/hyperlink" Target="https://beagleboard.org/black" TargetMode="External"/><Relationship Id="rId6" Type="http://schemas.openxmlformats.org/officeDocument/2006/relationships/hyperlink" Target="https://www.element14.com/community/community/designcenter/single-board-computers/next-genbeaglebone/blog/2019/08/15/beaglebone-black-bbb-io-gpio-spi-and-i2c-library-for-c-2019-edition" TargetMode="External"/><Relationship Id="rId7" Type="http://schemas.openxmlformats.org/officeDocument/2006/relationships/hyperlink" Target="https://randomnerdtutorials.com/esp32-web-server-arduino-ide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iotdesignpro.com/projects/how-to-send-data-to-thingspeak-cloud-using-esp32" TargetMode="External"/><Relationship Id="rId4" Type="http://schemas.openxmlformats.org/officeDocument/2006/relationships/hyperlink" Target="https://thingspeak.com/channels/132086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ystem_on_a_chip" TargetMode="External"/><Relationship Id="rId4" Type="http://schemas.openxmlformats.org/officeDocument/2006/relationships/hyperlink" Target="https://en.wikipedia.org/wiki/Microcontroller" TargetMode="External"/><Relationship Id="rId5" Type="http://schemas.openxmlformats.org/officeDocument/2006/relationships/hyperlink" Target="https://en.wikipedia.org/wiki/Wi-Fi" TargetMode="External"/><Relationship Id="rId6" Type="http://schemas.openxmlformats.org/officeDocument/2006/relationships/hyperlink" Target="https://en.wikipedia.org/wiki/Bluetooth" TargetMode="External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875775" y="1123650"/>
            <a:ext cx="7572600" cy="11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IoT Based Garage Door Opener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186200"/>
            <a:ext cx="56757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Interfacing Thingspeak with Beaglebone Black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594650" y="3115325"/>
            <a:ext cx="23880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Submitted By: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Dawinder Kaur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C0765505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5287550" y="3106850"/>
            <a:ext cx="26013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Submitted To: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Prof. Mike Aleshams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819150" y="1381000"/>
            <a:ext cx="27405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Pin Diagram: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Open Pin 14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Close Pin 27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Status Pin 13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Operating voltage 3.3V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12311"/>
          <a:stretch/>
        </p:blipFill>
        <p:spPr>
          <a:xfrm>
            <a:off x="3728450" y="1152475"/>
            <a:ext cx="47168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Driver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819150" y="1381000"/>
            <a:ext cx="39384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6840" lvl="0" marL="914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Motor drivers are circuits used to run a motor.</a:t>
            </a:r>
            <a:endParaRPr sz="1800">
              <a:solidFill>
                <a:srgbClr val="000000"/>
              </a:solidFill>
            </a:endParaRPr>
          </a:p>
          <a:p>
            <a:pPr indent="-116840" lvl="0" marL="914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 They are current amplifiers used to increase the magnitude of current by a fixed multiple.</a:t>
            </a:r>
            <a:endParaRPr sz="1800">
              <a:solidFill>
                <a:srgbClr val="000000"/>
              </a:solidFill>
            </a:endParaRPr>
          </a:p>
          <a:p>
            <a:pPr indent="-116840" lvl="0" marL="914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Commonly used for motor interfacing</a:t>
            </a:r>
            <a:endParaRPr sz="1800">
              <a:solidFill>
                <a:srgbClr val="000000"/>
              </a:solidFill>
            </a:endParaRPr>
          </a:p>
          <a:p>
            <a:pPr indent="-116840" lvl="0" marL="914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Takes a low current signal and amplifies it to a high magnitude  signal.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electronics, circuit&#10;&#10;Description automatically generated"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575" y="1076525"/>
            <a:ext cx="4143000" cy="33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Driver: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19150" y="1381000"/>
            <a:ext cx="39384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Driver 12V    -&gt;  Battery +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Driver GND   -&gt;  Battery –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Driver GND   -&gt; Beaglebone DGND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Driver Input 1  -&gt; Beaglebone P8.17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Driver Input 2 -&gt; Beaglebone P8.18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Wire 1   -&gt;  Motor A + </a:t>
            </a:r>
            <a:endParaRPr sz="1800">
              <a:solidFill>
                <a:srgbClr val="000000"/>
              </a:solidFill>
            </a:endParaRPr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Wire 2   -&gt;  Motor B +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475" y="1279150"/>
            <a:ext cx="4064750" cy="33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 Gear 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562250" y="1381000"/>
            <a:ext cx="41952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F1111"/>
                </a:solidFill>
              </a:rPr>
              <a:t>DC gearmotor has an integrated M3*55mm threaded rod as its output shaft.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F1111"/>
                </a:solidFill>
              </a:rPr>
              <a:t>Has series of gears, which in turn creates more torque.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Driver Voltage: 5-35V and Driver Current:2A.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Maximum Motor supply current: 2A 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Maximum Power (W): 25W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RPM- 150 RPM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-up of a syringe&#10;&#10;Description automatically generated with low confidence"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850" y="1292325"/>
            <a:ext cx="3673974" cy="31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Circuit Diagram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00" y="1231900"/>
            <a:ext cx="5028948" cy="368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ThingSpeak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4304600" y="1381000"/>
            <a:ext cx="40203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ThingSpeak is an open-source Internet of things (IoT) application and API.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It uses the HTTP and MQTT protocol to store and retrieve data over the internet or via a Local Area Network (LAN).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It can generate instant live data visualizations and send notifications using web services.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50" y="1855725"/>
            <a:ext cx="3486208" cy="18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ThingSpeak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ThingSpeak  allows users to aggregate, visualize, and analyze live data streams in the cloud.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It has integrated support of MATLAB from MathWorks.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User can send: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Data to ThingSpeak from their devices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Create instant visualization of live data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Send alerts.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ThingSpeak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19150" y="3175450"/>
            <a:ext cx="18357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Send sensor data privately to the cloud</a:t>
            </a:r>
            <a:endParaRPr sz="18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25" y="1345800"/>
            <a:ext cx="1769801" cy="1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b="0" l="12841" r="7394" t="0"/>
          <a:stretch/>
        </p:blipFill>
        <p:spPr>
          <a:xfrm>
            <a:off x="3470775" y="1304800"/>
            <a:ext cx="1889650" cy="16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473250" y="3175450"/>
            <a:ext cx="19632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Analyze and visualize your data with MATLAB.</a:t>
            </a:r>
            <a:endParaRPr sz="18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252" y="1304800"/>
            <a:ext cx="2220924" cy="16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6102450" y="3150250"/>
            <a:ext cx="19632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Trigger a reaction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ThingSpeak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819150" y="1381000"/>
            <a:ext cx="75057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Create a ThingSpeak account by clicking on profile icon and then register with mail id,location and name.</a:t>
            </a:r>
            <a:endParaRPr sz="1800"/>
          </a:p>
        </p:txBody>
      </p:sp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16909" r="15586" t="8349"/>
          <a:stretch/>
        </p:blipFill>
        <p:spPr>
          <a:xfrm>
            <a:off x="1430325" y="2099800"/>
            <a:ext cx="5863402" cy="27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819150" y="1381000"/>
            <a:ext cx="75057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Creating a ThingSpeak channel: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The core element of ThingSpeak is a ‘ThingSpeak Channel’.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A channel stores the data that we send to ThingSpeak and comprises of the below elements: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8 fields for storing data of any type - These can be used to store the data from a sensor or from an embedded device.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3 location fields - Can be used to store the latitude, longitude and the elevation. These are very useful for tracking a moving device.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1 status field - A short message to describe the data stored in the channel.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152400"/>
            <a:ext cx="75057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Block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Required tools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About Tools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Circuit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About thingspeak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Signing up for Thingspeak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Protocol Used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Coding ESP32 and Beaglebone Black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Reference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819150" y="1381000"/>
            <a:ext cx="750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Creating a ThingSpeak channel: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18041" r="17179" t="7595"/>
          <a:stretch/>
        </p:blipFill>
        <p:spPr>
          <a:xfrm>
            <a:off x="1875525" y="1828300"/>
            <a:ext cx="5702376" cy="3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 b="0" l="18340" r="16179" t="8567"/>
          <a:stretch/>
        </p:blipFill>
        <p:spPr>
          <a:xfrm>
            <a:off x="1477700" y="1212475"/>
            <a:ext cx="6488573" cy="36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819150" y="1381000"/>
            <a:ext cx="75057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Setting Channel Read and Write API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0" l="17395" r="16510" t="9387"/>
          <a:stretch/>
        </p:blipFill>
        <p:spPr>
          <a:xfrm>
            <a:off x="1932950" y="1816900"/>
            <a:ext cx="5558299" cy="29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819150" y="1381000"/>
            <a:ext cx="75057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Setting Field chart entries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18169" r="16355" t="21580"/>
          <a:stretch/>
        </p:blipFill>
        <p:spPr>
          <a:xfrm>
            <a:off x="756450" y="1816900"/>
            <a:ext cx="3716626" cy="266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4">
            <a:alphaModFix/>
          </a:blip>
          <a:srcRect b="40599" l="7101" r="44722" t="8996"/>
          <a:stretch/>
        </p:blipFill>
        <p:spPr>
          <a:xfrm>
            <a:off x="4940950" y="1981600"/>
            <a:ext cx="3363051" cy="23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819150" y="1381000"/>
            <a:ext cx="75057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Creating a ThingSpeak channel: The core element of ThingSpeak is a ‘ThingSpeak Channel’.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A channel stores the data that we send to ThingSpeak and comprises of the below elements: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8 fields for storing data of any type - These can be used to store the data from a sensor or from an embedded device.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3 location fields - Can be used to store the latitude, longitude and the elevation. These are very useful for tracking a moving device.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1 status field - A short message to describe the data stored in the channel.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ThingSpeak: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For cloud connection we use the ESP32 WiFi communication (802.11) , establishing connection with webpage - HTTP and collecting data from sensor -MQTT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WiFi (802.11)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802.11 and 802.11x refers to a family of specifications developed by the IEEE for wireless LAN (WLAN) technology.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802.11 specifies an over-the-air interface between a wireless client and a base station or between two wireless clients.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IEEE accepted the specification in 1997.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WiFi setup is done by giving SSID and Password of Home router to ESP32 through arduino ide.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 is a protocol which allows the fetching of resources, such as HTML documents.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is the foundation of any data exchange on the Web and it is a client-server protocol, which means requests are initiated by the recipient, usually the Web browser. It generally use TCP connection to communicate with servers.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Default port number for connection of HTTP is 80 and 443 for secure communication.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Used HTTP protocol in ESP32 code to get HTML page through internet connection.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MQTT is an OASIS standard messaging protocol for the Internet of Things (IoT).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is designed as an extremely lightweight publish/subscribe messaging transport that is ideal for connecting remote devices with a small code footprint and minimal network bandwidth.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It is a publish-subscriber based messaging protocol. It works on the top of TCP/IP protocol.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50" y="1438850"/>
            <a:ext cx="7782477" cy="323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Objective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The main objective of this task is to send data from beaglebone black to cloud services such as AWS or Thingspeak.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ESP32 is used to complete this task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In this task ThingSpeak collect information about Garage Door.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It will contain information about how many time door open and when door is been access by person.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Subscriber: one which receives messages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Publisher: one which publish messages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Server/Broker: the one receives the messages published by the publisher first, even before the subscriber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Client: A client p</a:t>
            </a:r>
            <a:r>
              <a:rPr lang="en" sz="1800"/>
              <a:t>ublish a message and receive another message at the same time. It can be publisher or subscriber.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Topic: An UTF-8 string used by the clients and servers to send and receive messages.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819150" y="845600"/>
            <a:ext cx="7505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 vs HTTP: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819150" y="1380500"/>
            <a:ext cx="36861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MQTT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Message Queuing Telemetry Transport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works on publish/subscribe model.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Less complex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TCP and more data centric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on 1883 port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data security with SSL/TLS</a:t>
            </a:r>
            <a:endParaRPr sz="1800"/>
          </a:p>
        </p:txBody>
      </p:sp>
      <p:sp>
        <p:nvSpPr>
          <p:cNvPr id="332" name="Google Shape;332;p43"/>
          <p:cNvSpPr txBox="1"/>
          <p:nvPr>
            <p:ph idx="2" type="body"/>
          </p:nvPr>
        </p:nvSpPr>
        <p:spPr>
          <a:xfrm>
            <a:off x="4638675" y="1304325"/>
            <a:ext cx="36861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Hypertext Transfer Protocol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on request/response model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complex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Runs over UDP and more document centric.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 on port 80 and 8080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Does not provide security but extension HTTPs does provide security on port 43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Arduino IDE -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1303675"/>
            <a:ext cx="7956851" cy="34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Arduino IDE -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04775"/>
            <a:ext cx="7595776" cy="34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Arduino IDE -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06725"/>
            <a:ext cx="7505699" cy="33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Arduino IDE -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50" y="1283075"/>
            <a:ext cx="7505699" cy="35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8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52400"/>
            <a:ext cx="7894124" cy="3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ESP32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9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1000"/>
            <a:ext cx="7505699" cy="34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Nano editor - BBB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52400"/>
            <a:ext cx="7505699" cy="35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Nano editor - BBB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1000"/>
            <a:ext cx="7505699" cy="3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50" y="1344700"/>
            <a:ext cx="5943600" cy="33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Program: Nano editor - BBB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1000"/>
            <a:ext cx="7505699" cy="33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Nano editor - BBB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81000"/>
            <a:ext cx="7505699" cy="34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4"/>
          <p:cNvSpPr txBox="1"/>
          <p:nvPr>
            <p:ph idx="1" type="body"/>
          </p:nvPr>
        </p:nvSpPr>
        <p:spPr>
          <a:xfrm>
            <a:off x="819150" y="1381000"/>
            <a:ext cx="75057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Retrieved from </a:t>
            </a:r>
            <a:r>
              <a:rPr i="1" lang="en" sz="1800">
                <a:solidFill>
                  <a:srgbClr val="3F3F3F"/>
                </a:solidFill>
              </a:rPr>
              <a:t>Components101.com, L298N Motor Driver(2020, April 13).</a:t>
            </a: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URL:https://components101.com/modules/l293n-motor-driver-module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Retrieved</a:t>
            </a:r>
            <a:r>
              <a:rPr lang="en" sz="1800"/>
              <a:t> from ThingSpeak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https://thingspeak.com/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Retrieved from Code Project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https://www.codeproject.com/Articles/845538/An-Introduction-to-ThingSpeak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MDN Web Docs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https://developer.mozilla.org/en-US/docs/Web/HTTP/Overview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Webopedia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https://www.webopedia.com/definitions/802-11/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819150" y="1381000"/>
            <a:ext cx="75057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Retrieved</a:t>
            </a:r>
            <a:r>
              <a:rPr lang="en" sz="1800"/>
              <a:t> from </a:t>
            </a:r>
            <a:r>
              <a:rPr lang="en" sz="1800"/>
              <a:t>Webopedia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https://www.webopedia.com/definitions/802-11/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3F3F3F"/>
                </a:solidFill>
              </a:rPr>
              <a:t>Retrieved from MQTT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https://mqtt.org/</a:t>
            </a:r>
            <a:endParaRPr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Beaglebone.org (2019,September 6). Retrieved from </a:t>
            </a:r>
            <a:r>
              <a:rPr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https://beagleboard.org/black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Shabaz (2019,August 14) Element14.com Retrieved from </a:t>
            </a:r>
            <a:r>
              <a:rPr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https://www.element14.com/community/community/designcenter/single-board-computers/next-genbeaglebone/blog/2019/08/15/beaglebone-black-bbb-io-gpio-spi-and-i2c-library-for-c-2019-edition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ESP32 coding retrieved from randomnerdtutorial.com; URL: </a:t>
            </a:r>
            <a:r>
              <a:rPr lang="en" sz="1800" u="sng">
                <a:solidFill>
                  <a:schemeClr val="accent5"/>
                </a:solidFill>
                <a:highlight>
                  <a:schemeClr val="dk1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https://randomnerdtutorials.com/esp32-web-server-arduino-ide/</a:t>
            </a:r>
            <a:endParaRPr sz="1800">
              <a:solidFill>
                <a:schemeClr val="accent5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819150" y="1381000"/>
            <a:ext cx="75057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Retrieved from IoT Design Pro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https://iotdesignpro.com/projects/how-to-send-data-to-thingspeak-cloud-using-esp32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Retrieved from ThingSpeak</a:t>
            </a:r>
            <a:r>
              <a:rPr lang="en" sz="1800">
                <a:solidFill>
                  <a:schemeClr val="accent5"/>
                </a:solidFill>
              </a:rPr>
              <a:t>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https://thingspeak.com/channels/1320865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2880700" y="1859950"/>
            <a:ext cx="39495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500">
                <a:solidFill>
                  <a:schemeClr val="accent5"/>
                </a:solidFill>
              </a:rPr>
              <a:t>Thank You</a:t>
            </a:r>
            <a:endParaRPr b="1" sz="6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429700"/>
            <a:ext cx="36861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Hardware Requirement: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Beaglebone Black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ESP32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DC Motor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Motor driver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USB cable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Jumper cables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Battery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4638675" y="1429725"/>
            <a:ext cx="36861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Requirement: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Putty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Latest Debian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Nano Editor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GCC compiler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Arduino 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ThingSpeak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Beaglebone Black: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13830"/>
          <a:stretch/>
        </p:blipFill>
        <p:spPr>
          <a:xfrm>
            <a:off x="1146250" y="1225900"/>
            <a:ext cx="7190850" cy="3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381000"/>
            <a:ext cx="27405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Pin Diagram: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Open Pin 14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Close Pin 11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Door Status Pin 10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Left Pin 18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Motor Right Pin 17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Ground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5 V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75" y="1070800"/>
            <a:ext cx="39703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202250"/>
            <a:ext cx="43155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ESP32 is a series of low-cost, low-power 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 on a chip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microcontrollers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 with integrated 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Wi-Fi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 and dual-mode 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Bluetooth</a:t>
            </a: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. </a:t>
            </a:r>
            <a:endParaRPr sz="18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ESP32 is created and developed by Espressif Systems, a Shanghai-based Chinese company, and is manufactured by TSMC using their 40 nm process.</a:t>
            </a:r>
            <a:endParaRPr sz="18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dk1"/>
                </a:highlight>
              </a:rPr>
              <a:t>It is a successor to the ESP8266 microcontroller.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8698" y="1202250"/>
            <a:ext cx="3573300" cy="27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610300"/>
            <a:ext cx="750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381000"/>
            <a:ext cx="75057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In this project, we use cloud service to indicate the opening of door- How many time door open, when it is open to make our project more secure.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As beaglebone black does not have inbuilt Wi-Fi module. So, WiFi module ESP32 is used as a WiFi module for IoT connectivity.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GPIO communication is used between two microcontroller.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ESP32 supports wireless IEEE 802.11 standard.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